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76" r:id="rId4"/>
    <p:sldId id="277" r:id="rId5"/>
    <p:sldId id="258" r:id="rId6"/>
    <p:sldId id="25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325" autoAdjust="0"/>
  </p:normalViewPr>
  <p:slideViewPr>
    <p:cSldViewPr snapToGrid="0" snapToObjects="1" showGuides="1">
      <p:cViewPr varScale="1">
        <p:scale>
          <a:sx n="78" d="100"/>
          <a:sy n="78" d="100"/>
        </p:scale>
        <p:origin x="-1640" y="-112"/>
      </p:cViewPr>
      <p:guideLst>
        <p:guide orient="horz" pos="3982"/>
        <p:guide pos="5759"/>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2C84C3-1A48-324A-B168-99F3127103FA}" type="datetimeFigureOut">
              <a:rPr lang="en-US" smtClean="0"/>
              <a:t>22/09/18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3186FC-B5CC-C64A-B932-3DAA8868CA8C}" type="slidenum">
              <a:rPr lang="en-GB" smtClean="0"/>
              <a:t>‹#›</a:t>
            </a:fld>
            <a:endParaRPr lang="en-GB"/>
          </a:p>
        </p:txBody>
      </p:sp>
    </p:spTree>
    <p:extLst>
      <p:ext uri="{BB962C8B-B14F-4D97-AF65-F5344CB8AC3E}">
        <p14:creationId xmlns:p14="http://schemas.microsoft.com/office/powerpoint/2010/main" val="32466359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My interpretation of the IR,</a:t>
            </a:r>
            <a:r>
              <a:rPr lang="en-GB" baseline="0" dirty="0" smtClean="0"/>
              <a:t> I did not realised that we bothered to coin an IR 4.0, when we have not even harnessed the full capability on the current IR. I was looking for the best explanation that suits my soul but I could not find any on the web. </a:t>
            </a:r>
            <a:r>
              <a:rPr lang="en-GB" dirty="0" smtClean="0"/>
              <a:t> Being somewhat a Cartesian</a:t>
            </a:r>
            <a:r>
              <a:rPr lang="en-GB" baseline="0" dirty="0" smtClean="0"/>
              <a:t> I tend to reduce into smaller issues and make like comparisons i.e. apple-to-apple, durian-to-durian etc.  Fro the slide, you can see my feel on how the industry has move along since the dependence of labour and national endowments, along with my favourite economists.</a:t>
            </a:r>
          </a:p>
          <a:p>
            <a:endParaRPr lang="en-GB" baseline="0" dirty="0" smtClean="0"/>
          </a:p>
          <a:p>
            <a:r>
              <a:rPr lang="en-GB" baseline="0" dirty="0" smtClean="0"/>
              <a:t>Nothing new that I could think off, I expect a number of disruptive technologies to change the way I live before my demise. The smartphone, iPhone and the whole concept of IOS and iTunes revolutionise the way we’re doing things now. The concept of mobility advocated by these new technologies is still going along fine and making disruptive changes or perhaps more incremental innovations in the way we live. </a:t>
            </a:r>
            <a:r>
              <a:rPr lang="en-GB" baseline="0" dirty="0" smtClean="0"/>
              <a:t>The transition from the previous stages, I believe that IR4 will rely upon the predictive element of Big Data, meaning knowledge is the prevailing driving factor. AI will be rehashed to support Deep Learning and eventually </a:t>
            </a:r>
            <a:r>
              <a:rPr lang="en-GB" baseline="0" dirty="0" err="1" smtClean="0"/>
              <a:t>driveless</a:t>
            </a:r>
            <a:r>
              <a:rPr lang="en-GB" baseline="0" dirty="0" smtClean="0"/>
              <a:t> vehicles, mobile technologies will make its mark in other areas and perhaps (God forbid) Trump will be the heralded economist.</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8E3186FC-B5CC-C64A-B932-3DAA8868CA8C}" type="slidenum">
              <a:rPr lang="en-GB" smtClean="0"/>
              <a:t>2</a:t>
            </a:fld>
            <a:endParaRPr lang="en-GB"/>
          </a:p>
        </p:txBody>
      </p:sp>
    </p:spTree>
    <p:extLst>
      <p:ext uri="{BB962C8B-B14F-4D97-AF65-F5344CB8AC3E}">
        <p14:creationId xmlns:p14="http://schemas.microsoft.com/office/powerpoint/2010/main" val="3989506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There’s a lot of areas that I do not know anything about, with regards to the</a:t>
            </a:r>
            <a:r>
              <a:rPr lang="en-GB" baseline="0" dirty="0" smtClean="0"/>
              <a:t> potential risks but I think I could talk about and comment on the impact on Digital ID.</a:t>
            </a:r>
          </a:p>
          <a:p>
            <a:endParaRPr lang="en-GB" baseline="0" dirty="0" smtClean="0"/>
          </a:p>
          <a:p>
            <a:r>
              <a:rPr lang="en-GB" baseline="0" dirty="0" smtClean="0"/>
              <a:t>The Digital ID will progress Business-as-Usual into the IR4.0, with a little twist here and there:</a:t>
            </a:r>
          </a:p>
          <a:p>
            <a:pPr marL="228600" indent="-228600">
              <a:buAutoNum type="arabicPeriod"/>
            </a:pPr>
            <a:r>
              <a:rPr lang="en-GB" baseline="0" dirty="0" smtClean="0"/>
              <a:t>For the Citizen </a:t>
            </a:r>
            <a:r>
              <a:rPr lang="mr-IN" baseline="0" dirty="0" smtClean="0"/>
              <a:t>–</a:t>
            </a:r>
            <a:r>
              <a:rPr lang="en-GB" baseline="0" dirty="0" smtClean="0"/>
              <a:t> there will be a closer integration between the token or smartcard i.e. the ID Card and the smartphone (mobility technology), the smartphone will support multiple applets that exist in the token for example </a:t>
            </a:r>
            <a:r>
              <a:rPr lang="en-GB" baseline="0" dirty="0" err="1" smtClean="0"/>
              <a:t>eWallets</a:t>
            </a:r>
            <a:r>
              <a:rPr lang="en-GB" baseline="0" dirty="0" smtClean="0"/>
              <a:t> for low-value high-volume payments including transportation, sundries, top-ups etc. By the way, congratulations to </a:t>
            </a:r>
            <a:r>
              <a:rPr lang="en-GB" baseline="0" dirty="0" err="1" smtClean="0"/>
              <a:t>Merchantrade</a:t>
            </a:r>
            <a:r>
              <a:rPr lang="en-GB" baseline="0" dirty="0" smtClean="0"/>
              <a:t> Money Visa Prepaid Card for being the First Runner Up in the Florin Asia Innovation Awards 2018.  I personally uses the </a:t>
            </a:r>
            <a:r>
              <a:rPr lang="en-GB" baseline="0" dirty="0" err="1" smtClean="0"/>
              <a:t>Merchantrade</a:t>
            </a:r>
            <a:r>
              <a:rPr lang="en-GB" baseline="0" dirty="0" smtClean="0"/>
              <a:t> Card and vouch for the simplicity and convenience of the card.  The smartphone will marry the ID number to the smartphone number and facilitate the users for the </a:t>
            </a:r>
            <a:r>
              <a:rPr lang="en-GB" baseline="0" dirty="0" err="1" smtClean="0"/>
              <a:t>eWallet</a:t>
            </a:r>
            <a:r>
              <a:rPr lang="en-GB" baseline="0" dirty="0" smtClean="0"/>
              <a:t> transaction by providing info on the remaining balance, audit trail, receipts etc.  The smartphone will manage doctors appointment made with the ID cards by providing dates. locations and reminders integrated with the inherent calendars in the smartphone. The information on the smartphone can be synchronised either through a secure NFS or some proximity standards that provide security for the synchronisation OR perhaps the synchronisation can be performed from the back-end via Wi-Fi or 4G etc.</a:t>
            </a:r>
          </a:p>
          <a:p>
            <a:pPr marL="228600" indent="-228600">
              <a:buAutoNum type="arabicPeriod"/>
            </a:pPr>
            <a:r>
              <a:rPr lang="en-GB" baseline="0" dirty="0" smtClean="0"/>
              <a:t>The National Civil Authority or Registry in Malaysia will be JPN. The are responsible for the collection (enrolment) of the citizen’s role and the issuance and the maintenance of the civil registry.  The National Civil Registry will be responsible to enhanced their services by providing </a:t>
            </a:r>
            <a:r>
              <a:rPr lang="en-GB" baseline="0" dirty="0" err="1" smtClean="0"/>
              <a:t>eKYC</a:t>
            </a:r>
            <a:r>
              <a:rPr lang="en-GB" baseline="0" dirty="0" smtClean="0"/>
              <a:t> capabilities to the banks, financial institutions, insurance companies including any on-line authorisation for purchases.  To the National Civil Registry security can be complemented by PKI for the reading of the smartcards by the readers if the user is physically at the bank or support an OTP verification to the users while if he’s not.</a:t>
            </a:r>
          </a:p>
          <a:p>
            <a:pPr marL="228600" indent="-228600">
              <a:buAutoNum type="arabicPeriod"/>
            </a:pPr>
            <a:r>
              <a:rPr lang="en-GB" baseline="0" dirty="0" smtClean="0"/>
              <a:t>The PDP Agency will provide the legislative and punitive support for miss-use or of the facilities and infrastructure.  The penalties will deter potential individual hacking and corporate leakages, and also covers any problems at the National Civil Registry.</a:t>
            </a:r>
          </a:p>
          <a:p>
            <a:pPr marL="228600" indent="-228600">
              <a:buAutoNum type="arabicPeriod"/>
            </a:pPr>
            <a:r>
              <a:rPr lang="en-GB" baseline="0" dirty="0" smtClean="0"/>
              <a:t>The CA will provide and support the PKI infrastructure by issuing/signing the private and public keys to support online transactions and maintaining the Trust Environment between the Stakeholders.</a:t>
            </a:r>
          </a:p>
          <a:p>
            <a:endParaRPr lang="en-GB" baseline="0" dirty="0" smtClean="0"/>
          </a:p>
          <a:p>
            <a:endParaRPr lang="en-GB" baseline="0" dirty="0" smtClean="0"/>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8E3186FC-B5CC-C64A-B932-3DAA8868CA8C}" type="slidenum">
              <a:rPr lang="en-GB" smtClean="0"/>
              <a:t>3</a:t>
            </a:fld>
            <a:endParaRPr lang="en-GB"/>
          </a:p>
        </p:txBody>
      </p:sp>
    </p:spTree>
    <p:extLst>
      <p:ext uri="{BB962C8B-B14F-4D97-AF65-F5344CB8AC3E}">
        <p14:creationId xmlns:p14="http://schemas.microsoft.com/office/powerpoint/2010/main" val="3414217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For violations of the basic principles, and under aggravating circumstances, such as failure to comply with data protection authorities’ instructions, repeat violations, or unauthorized international data transfers, a higher penalty of 4 </a:t>
            </a:r>
            <a:r>
              <a:rPr lang="en-GB" dirty="0" err="1" smtClean="0"/>
              <a:t>percent</a:t>
            </a:r>
            <a:r>
              <a:rPr lang="en-GB" dirty="0" smtClean="0"/>
              <a:t> of the global annual turnover or €20 million, whichever is higher, can be levied.</a:t>
            </a:r>
          </a:p>
          <a:p>
            <a:endParaRPr lang="en-GB" dirty="0"/>
          </a:p>
        </p:txBody>
      </p:sp>
      <p:sp>
        <p:nvSpPr>
          <p:cNvPr id="4" name="Slide Number Placeholder 3"/>
          <p:cNvSpPr>
            <a:spLocks noGrp="1"/>
          </p:cNvSpPr>
          <p:nvPr>
            <p:ph type="sldNum" sz="quarter" idx="10"/>
          </p:nvPr>
        </p:nvSpPr>
        <p:spPr/>
        <p:txBody>
          <a:bodyPr/>
          <a:lstStyle/>
          <a:p>
            <a:fld id="{8E3186FC-B5CC-C64A-B932-3DAA8868CA8C}" type="slidenum">
              <a:rPr lang="en-GB" smtClean="0"/>
              <a:t>5</a:t>
            </a:fld>
            <a:endParaRPr lang="en-GB"/>
          </a:p>
        </p:txBody>
      </p:sp>
    </p:spTree>
    <p:extLst>
      <p:ext uri="{BB962C8B-B14F-4D97-AF65-F5344CB8AC3E}">
        <p14:creationId xmlns:p14="http://schemas.microsoft.com/office/powerpoint/2010/main" val="2487074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99E838C-C07E-FF47-BC52-936DE14B46B1}" type="datetimeFigureOut">
              <a:rPr lang="en-US" smtClean="0"/>
              <a:t>22/09/18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333664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99E838C-C07E-FF47-BC52-936DE14B46B1}" type="datetimeFigureOut">
              <a:rPr lang="en-US" smtClean="0"/>
              <a:t>22/09/18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2539200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99E838C-C07E-FF47-BC52-936DE14B46B1}" type="datetimeFigureOut">
              <a:rPr lang="en-US" smtClean="0"/>
              <a:t>22/09/18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166848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99E838C-C07E-FF47-BC52-936DE14B46B1}" type="datetimeFigureOut">
              <a:rPr lang="en-US" smtClean="0"/>
              <a:t>22/09/18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30447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E838C-C07E-FF47-BC52-936DE14B46B1}" type="datetimeFigureOut">
              <a:rPr lang="en-US" smtClean="0"/>
              <a:t>22/09/18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4195453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99E838C-C07E-FF47-BC52-936DE14B46B1}" type="datetimeFigureOut">
              <a:rPr lang="en-US" smtClean="0"/>
              <a:t>22/09/18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387797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99E838C-C07E-FF47-BC52-936DE14B46B1}" type="datetimeFigureOut">
              <a:rPr lang="en-US" smtClean="0"/>
              <a:t>22/09/18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220088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99E838C-C07E-FF47-BC52-936DE14B46B1}" type="datetimeFigureOut">
              <a:rPr lang="en-US" smtClean="0"/>
              <a:t>22/09/18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904990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9E838C-C07E-FF47-BC52-936DE14B46B1}" type="datetimeFigureOut">
              <a:rPr lang="en-US" smtClean="0"/>
              <a:t>22/09/18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192115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E838C-C07E-FF47-BC52-936DE14B46B1}" type="datetimeFigureOut">
              <a:rPr lang="en-US" smtClean="0"/>
              <a:t>22/09/18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105087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E838C-C07E-FF47-BC52-936DE14B46B1}" type="datetimeFigureOut">
              <a:rPr lang="en-US" smtClean="0"/>
              <a:t>22/09/18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B9B113-FE4E-FC42-AB51-C2A842EB3AC9}" type="slidenum">
              <a:rPr lang="en-GB" smtClean="0"/>
              <a:t>‹#›</a:t>
            </a:fld>
            <a:endParaRPr lang="en-GB"/>
          </a:p>
        </p:txBody>
      </p:sp>
    </p:spTree>
    <p:extLst>
      <p:ext uri="{BB962C8B-B14F-4D97-AF65-F5344CB8AC3E}">
        <p14:creationId xmlns:p14="http://schemas.microsoft.com/office/powerpoint/2010/main" val="4407688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E838C-C07E-FF47-BC52-936DE14B46B1}" type="datetimeFigureOut">
              <a:rPr lang="en-US" smtClean="0"/>
              <a:t>22/09/18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B9B113-FE4E-FC42-AB51-C2A842EB3AC9}" type="slidenum">
              <a:rPr lang="en-GB" smtClean="0"/>
              <a:t>‹#›</a:t>
            </a:fld>
            <a:endParaRPr lang="en-GB"/>
          </a:p>
        </p:txBody>
      </p:sp>
    </p:spTree>
    <p:extLst>
      <p:ext uri="{BB962C8B-B14F-4D97-AF65-F5344CB8AC3E}">
        <p14:creationId xmlns:p14="http://schemas.microsoft.com/office/powerpoint/2010/main" val="1018877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png"/><Relationship Id="rId8"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80000"/>
              </a:lnSpc>
            </a:pPr>
            <a:r>
              <a:rPr lang="en-GB" b="1" dirty="0" smtClean="0"/>
              <a:t>The Cyber Risks in the 4</a:t>
            </a:r>
            <a:r>
              <a:rPr lang="en-GB" b="1" baseline="30000" dirty="0" smtClean="0"/>
              <a:t>th</a:t>
            </a:r>
            <a:r>
              <a:rPr lang="en-GB" b="1" dirty="0" smtClean="0"/>
              <a:t> Industry Revolution</a:t>
            </a:r>
            <a:endParaRPr lang="en-GB" b="1" dirty="0"/>
          </a:p>
        </p:txBody>
      </p:sp>
      <p:sp>
        <p:nvSpPr>
          <p:cNvPr id="3" name="Subtitle 2"/>
          <p:cNvSpPr>
            <a:spLocks noGrp="1"/>
          </p:cNvSpPr>
          <p:nvPr>
            <p:ph type="subTitle" idx="1"/>
          </p:nvPr>
        </p:nvSpPr>
        <p:spPr/>
        <p:txBody>
          <a:bodyPr/>
          <a:lstStyle/>
          <a:p>
            <a:endParaRPr lang="en-GB" dirty="0" smtClean="0"/>
          </a:p>
          <a:p>
            <a:endParaRPr lang="en-GB" dirty="0"/>
          </a:p>
          <a:p>
            <a:r>
              <a:rPr lang="en-GB" dirty="0" smtClean="0"/>
              <a:t>The CSM-ACE 2018 Conference</a:t>
            </a:r>
            <a:endParaRPr lang="en-GB" dirty="0"/>
          </a:p>
        </p:txBody>
      </p:sp>
    </p:spTree>
    <p:extLst>
      <p:ext uri="{BB962C8B-B14F-4D97-AF65-F5344CB8AC3E}">
        <p14:creationId xmlns:p14="http://schemas.microsoft.com/office/powerpoint/2010/main" val="199575559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Pentagon 31"/>
          <p:cNvSpPr/>
          <p:nvPr/>
        </p:nvSpPr>
        <p:spPr>
          <a:xfrm>
            <a:off x="4984750" y="1066205"/>
            <a:ext cx="3889375" cy="2009657"/>
          </a:xfrm>
          <a:prstGeom prst="homePlate">
            <a:avLst>
              <a:gd name="adj" fmla="val 18215"/>
            </a:avLst>
          </a:prstGeom>
          <a:solidFill>
            <a:schemeClr val="accent5">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1" name="Pentagon 30"/>
          <p:cNvSpPr/>
          <p:nvPr/>
        </p:nvSpPr>
        <p:spPr>
          <a:xfrm>
            <a:off x="425450" y="1061482"/>
            <a:ext cx="4942848" cy="2018269"/>
          </a:xfrm>
          <a:prstGeom prst="homePlate">
            <a:avLst>
              <a:gd name="adj" fmla="val 19075"/>
            </a:avLst>
          </a:prstGeom>
          <a:solidFill>
            <a:schemeClr val="accent5">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 name="Pentagon 21"/>
          <p:cNvSpPr/>
          <p:nvPr/>
        </p:nvSpPr>
        <p:spPr>
          <a:xfrm rot="10800000">
            <a:off x="1174749" y="4162425"/>
            <a:ext cx="3995115" cy="1905001"/>
          </a:xfrm>
          <a:prstGeom prst="homePlate">
            <a:avLst>
              <a:gd name="adj" fmla="val 22500"/>
            </a:avLst>
          </a:prstGeom>
          <a:solidFill>
            <a:schemeClr val="accent5">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2700" y="4763"/>
            <a:ext cx="8229600" cy="1143000"/>
          </a:xfrm>
        </p:spPr>
        <p:txBody>
          <a:bodyPr anchor="t">
            <a:normAutofit/>
          </a:bodyPr>
          <a:lstStyle/>
          <a:p>
            <a:pPr algn="l"/>
            <a:r>
              <a:rPr lang="en-GB" sz="2800" b="1" dirty="0" smtClean="0"/>
              <a:t>Industry Revolution</a:t>
            </a:r>
            <a:endParaRPr lang="en-GB" sz="2800" b="1" dirty="0"/>
          </a:p>
        </p:txBody>
      </p:sp>
      <p:cxnSp>
        <p:nvCxnSpPr>
          <p:cNvPr id="16" name="Straight Arrow Connector 15"/>
          <p:cNvCxnSpPr/>
          <p:nvPr/>
        </p:nvCxnSpPr>
        <p:spPr>
          <a:xfrm>
            <a:off x="153987" y="2692400"/>
            <a:ext cx="1152525" cy="0"/>
          </a:xfrm>
          <a:prstGeom prst="straightConnector1">
            <a:avLst/>
          </a:prstGeom>
          <a:ln w="76200" cmpd="sng">
            <a:solidFill>
              <a:srgbClr val="FF0000"/>
            </a:solidFill>
            <a:prstDash val="dot"/>
            <a:headEnd type="none"/>
            <a:tailEnd type="none"/>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575765" y="4067177"/>
            <a:ext cx="664540" cy="523220"/>
          </a:xfrm>
          <a:prstGeom prst="rect">
            <a:avLst/>
          </a:prstGeom>
          <a:noFill/>
        </p:spPr>
        <p:txBody>
          <a:bodyPr wrap="none" rtlCol="0">
            <a:spAutoFit/>
          </a:bodyPr>
          <a:lstStyle/>
          <a:p>
            <a:r>
              <a:rPr lang="en-GB" sz="2800" b="1" dirty="0" smtClean="0">
                <a:solidFill>
                  <a:schemeClr val="bg1"/>
                </a:solidFill>
              </a:rPr>
              <a:t>IR4 </a:t>
            </a:r>
            <a:endParaRPr lang="en-GB" sz="2800" b="1" dirty="0">
              <a:solidFill>
                <a:schemeClr val="bg1"/>
              </a:solidFill>
            </a:endParaRPr>
          </a:p>
        </p:txBody>
      </p:sp>
      <p:sp>
        <p:nvSpPr>
          <p:cNvPr id="27" name="TextBox 26"/>
          <p:cNvSpPr txBox="1"/>
          <p:nvPr/>
        </p:nvSpPr>
        <p:spPr>
          <a:xfrm>
            <a:off x="317500" y="2752210"/>
            <a:ext cx="548648" cy="307777"/>
          </a:xfrm>
          <a:prstGeom prst="rect">
            <a:avLst/>
          </a:prstGeom>
          <a:noFill/>
        </p:spPr>
        <p:txBody>
          <a:bodyPr wrap="none" rtlCol="0">
            <a:spAutoFit/>
          </a:bodyPr>
          <a:lstStyle/>
          <a:p>
            <a:r>
              <a:rPr lang="en-GB" sz="1400" dirty="0" smtClean="0"/>
              <a:t>1760</a:t>
            </a:r>
            <a:endParaRPr lang="en-GB" sz="1400" dirty="0"/>
          </a:p>
        </p:txBody>
      </p:sp>
      <p:sp>
        <p:nvSpPr>
          <p:cNvPr id="28" name="TextBox 27"/>
          <p:cNvSpPr txBox="1"/>
          <p:nvPr/>
        </p:nvSpPr>
        <p:spPr>
          <a:xfrm>
            <a:off x="4462467" y="2736136"/>
            <a:ext cx="548648" cy="307777"/>
          </a:xfrm>
          <a:prstGeom prst="rect">
            <a:avLst/>
          </a:prstGeom>
          <a:noFill/>
        </p:spPr>
        <p:txBody>
          <a:bodyPr wrap="none" rtlCol="0">
            <a:spAutoFit/>
          </a:bodyPr>
          <a:lstStyle/>
          <a:p>
            <a:r>
              <a:rPr lang="en-GB" sz="1400" dirty="0" smtClean="0"/>
              <a:t>1840</a:t>
            </a:r>
            <a:endParaRPr lang="en-GB" sz="1400" dirty="0"/>
          </a:p>
        </p:txBody>
      </p:sp>
      <p:pic>
        <p:nvPicPr>
          <p:cNvPr id="29" name="Picture 28" descr="Unknown.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381" y="1114802"/>
            <a:ext cx="938218" cy="1459450"/>
          </a:xfrm>
          <a:prstGeom prst="rect">
            <a:avLst/>
          </a:prstGeom>
        </p:spPr>
      </p:pic>
      <p:sp>
        <p:nvSpPr>
          <p:cNvPr id="23" name="TextBox 22"/>
          <p:cNvSpPr txBox="1"/>
          <p:nvPr/>
        </p:nvSpPr>
        <p:spPr>
          <a:xfrm>
            <a:off x="77305" y="997982"/>
            <a:ext cx="664540" cy="523220"/>
          </a:xfrm>
          <a:prstGeom prst="rect">
            <a:avLst/>
          </a:prstGeom>
          <a:noFill/>
        </p:spPr>
        <p:txBody>
          <a:bodyPr wrap="none" rtlCol="0">
            <a:spAutoFit/>
          </a:bodyPr>
          <a:lstStyle/>
          <a:p>
            <a:r>
              <a:rPr lang="en-GB" sz="2800" b="1" dirty="0" smtClean="0"/>
              <a:t>IR1 </a:t>
            </a:r>
            <a:endParaRPr lang="en-GB" sz="2800" b="1" dirty="0"/>
          </a:p>
        </p:txBody>
      </p:sp>
      <p:sp>
        <p:nvSpPr>
          <p:cNvPr id="30" name="TextBox 29"/>
          <p:cNvSpPr txBox="1"/>
          <p:nvPr/>
        </p:nvSpPr>
        <p:spPr>
          <a:xfrm>
            <a:off x="1387650" y="1050330"/>
            <a:ext cx="3597100" cy="888448"/>
          </a:xfrm>
          <a:prstGeom prst="rect">
            <a:avLst/>
          </a:prstGeom>
          <a:noFill/>
        </p:spPr>
        <p:txBody>
          <a:bodyPr wrap="square" rtlCol="0">
            <a:spAutoFit/>
          </a:bodyPr>
          <a:lstStyle/>
          <a:p>
            <a:pPr>
              <a:lnSpc>
                <a:spcPct val="80000"/>
              </a:lnSpc>
            </a:pPr>
            <a:r>
              <a:rPr lang="en-GB" sz="1600" dirty="0" smtClean="0"/>
              <a:t>Key Output: Textile, Iron</a:t>
            </a:r>
          </a:p>
          <a:p>
            <a:pPr>
              <a:lnSpc>
                <a:spcPct val="80000"/>
              </a:lnSpc>
            </a:pPr>
            <a:r>
              <a:rPr lang="en-GB" sz="1600" dirty="0" smtClean="0"/>
              <a:t>Intermediary: Mechanisation, Labour </a:t>
            </a:r>
          </a:p>
          <a:p>
            <a:pPr>
              <a:lnSpc>
                <a:spcPct val="80000"/>
              </a:lnSpc>
            </a:pPr>
            <a:r>
              <a:rPr lang="en-GB" sz="1600" dirty="0" smtClean="0"/>
              <a:t>Input: Steam Power (water/wind/wood/coal)</a:t>
            </a:r>
          </a:p>
        </p:txBody>
      </p:sp>
      <p:cxnSp>
        <p:nvCxnSpPr>
          <p:cNvPr id="5" name="Straight Arrow Connector 4"/>
          <p:cNvCxnSpPr/>
          <p:nvPr/>
        </p:nvCxnSpPr>
        <p:spPr>
          <a:xfrm flipV="1">
            <a:off x="619125" y="2667000"/>
            <a:ext cx="7477125" cy="31750"/>
          </a:xfrm>
          <a:prstGeom prst="straightConnector1">
            <a:avLst/>
          </a:prstGeom>
          <a:ln w="76200" cmpd="sng">
            <a:solidFill>
              <a:srgbClr val="FF0000"/>
            </a:solidFill>
            <a:headEnd type="none"/>
            <a:tailEnd type="none"/>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5074615" y="965577"/>
            <a:ext cx="664540" cy="523220"/>
          </a:xfrm>
          <a:prstGeom prst="rect">
            <a:avLst/>
          </a:prstGeom>
          <a:noFill/>
        </p:spPr>
        <p:txBody>
          <a:bodyPr wrap="none" rtlCol="0">
            <a:spAutoFit/>
          </a:bodyPr>
          <a:lstStyle/>
          <a:p>
            <a:r>
              <a:rPr lang="en-GB" sz="2800" b="1" dirty="0" smtClean="0"/>
              <a:t>IR2 </a:t>
            </a:r>
            <a:endParaRPr lang="en-GB" sz="2800" b="1" dirty="0"/>
          </a:p>
        </p:txBody>
      </p:sp>
      <p:sp>
        <p:nvSpPr>
          <p:cNvPr id="33" name="TextBox 32"/>
          <p:cNvSpPr txBox="1"/>
          <p:nvPr/>
        </p:nvSpPr>
        <p:spPr>
          <a:xfrm>
            <a:off x="5631379" y="1098927"/>
            <a:ext cx="3306246" cy="1676356"/>
          </a:xfrm>
          <a:prstGeom prst="rect">
            <a:avLst/>
          </a:prstGeom>
          <a:noFill/>
        </p:spPr>
        <p:txBody>
          <a:bodyPr wrap="square" rtlCol="0">
            <a:spAutoFit/>
          </a:bodyPr>
          <a:lstStyle/>
          <a:p>
            <a:pPr>
              <a:lnSpc>
                <a:spcPct val="80000"/>
              </a:lnSpc>
            </a:pPr>
            <a:r>
              <a:rPr lang="en-GB" sz="1600" dirty="0" smtClean="0"/>
              <a:t>Key Output: Iron, Steel</a:t>
            </a:r>
          </a:p>
          <a:p>
            <a:pPr>
              <a:lnSpc>
                <a:spcPct val="80000"/>
              </a:lnSpc>
            </a:pPr>
            <a:r>
              <a:rPr lang="en-GB" sz="1600" dirty="0" smtClean="0"/>
              <a:t>Intermediary: Medium-Tech Production</a:t>
            </a:r>
          </a:p>
          <a:p>
            <a:pPr>
              <a:lnSpc>
                <a:spcPct val="80000"/>
              </a:lnSpc>
            </a:pPr>
            <a:r>
              <a:rPr lang="en-GB" sz="1600" dirty="0" smtClean="0"/>
              <a:t>Input: Electricity</a:t>
            </a:r>
          </a:p>
          <a:p>
            <a:pPr>
              <a:lnSpc>
                <a:spcPct val="80000"/>
              </a:lnSpc>
            </a:pPr>
            <a:r>
              <a:rPr lang="en-GB" sz="1600" dirty="0" smtClean="0"/>
              <a:t>Economic Theories: </a:t>
            </a:r>
            <a:r>
              <a:rPr lang="en-GB" sz="1600" dirty="0"/>
              <a:t>Theory </a:t>
            </a:r>
            <a:r>
              <a:rPr lang="en-GB" sz="1600" dirty="0" smtClean="0"/>
              <a:t>of Comparative Advantage</a:t>
            </a:r>
          </a:p>
          <a:p>
            <a:pPr>
              <a:lnSpc>
                <a:spcPct val="80000"/>
              </a:lnSpc>
            </a:pPr>
            <a:r>
              <a:rPr lang="en-GB" sz="1600" dirty="0" smtClean="0"/>
              <a:t>Economic Protagonist: </a:t>
            </a:r>
            <a:r>
              <a:rPr lang="en-GB" sz="1600" dirty="0"/>
              <a:t>David Ricardo</a:t>
            </a:r>
          </a:p>
          <a:p>
            <a:pPr>
              <a:lnSpc>
                <a:spcPct val="80000"/>
              </a:lnSpc>
            </a:pPr>
            <a:endParaRPr lang="en-GB" sz="1600" dirty="0"/>
          </a:p>
        </p:txBody>
      </p:sp>
      <p:sp>
        <p:nvSpPr>
          <p:cNvPr id="34" name="TextBox 33"/>
          <p:cNvSpPr txBox="1"/>
          <p:nvPr/>
        </p:nvSpPr>
        <p:spPr>
          <a:xfrm>
            <a:off x="1380055" y="1806952"/>
            <a:ext cx="3599310" cy="691471"/>
          </a:xfrm>
          <a:prstGeom prst="rect">
            <a:avLst/>
          </a:prstGeom>
          <a:noFill/>
        </p:spPr>
        <p:txBody>
          <a:bodyPr wrap="square" rtlCol="0">
            <a:spAutoFit/>
          </a:bodyPr>
          <a:lstStyle/>
          <a:p>
            <a:pPr>
              <a:lnSpc>
                <a:spcPct val="80000"/>
              </a:lnSpc>
            </a:pPr>
            <a:r>
              <a:rPr lang="en-GB" sz="1600" dirty="0" smtClean="0"/>
              <a:t>Economic Theories: Mercantilism, </a:t>
            </a:r>
            <a:r>
              <a:rPr lang="en-GB" sz="1600" dirty="0"/>
              <a:t>Theory of </a:t>
            </a:r>
            <a:r>
              <a:rPr lang="en-GB" sz="1600" dirty="0" smtClean="0"/>
              <a:t>Absolute </a:t>
            </a:r>
            <a:r>
              <a:rPr lang="en-GB" sz="1600" dirty="0"/>
              <a:t>Advantage</a:t>
            </a:r>
          </a:p>
          <a:p>
            <a:pPr>
              <a:lnSpc>
                <a:spcPct val="80000"/>
              </a:lnSpc>
            </a:pPr>
            <a:r>
              <a:rPr lang="en-GB" sz="1600" dirty="0" smtClean="0"/>
              <a:t>Economic Protagonist: Adam Smith</a:t>
            </a:r>
            <a:endParaRPr lang="en-GB" sz="1600" dirty="0"/>
          </a:p>
        </p:txBody>
      </p:sp>
      <p:sp>
        <p:nvSpPr>
          <p:cNvPr id="36" name="Text Box 49"/>
          <p:cNvSpPr txBox="1">
            <a:spLocks noChangeArrowheads="1"/>
          </p:cNvSpPr>
          <p:nvPr/>
        </p:nvSpPr>
        <p:spPr bwMode="auto">
          <a:xfrm>
            <a:off x="254000" y="3218599"/>
            <a:ext cx="1669427" cy="444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ctr">
              <a:lnSpc>
                <a:spcPct val="80000"/>
              </a:lnSpc>
            </a:pPr>
            <a:r>
              <a:rPr lang="en-GB" sz="1400" b="0" i="1" dirty="0" smtClean="0"/>
              <a:t>Malacca succeeded to </a:t>
            </a:r>
            <a:r>
              <a:rPr lang="en-GB" sz="1400" b="0" i="1" dirty="0"/>
              <a:t>the English</a:t>
            </a:r>
          </a:p>
        </p:txBody>
      </p:sp>
      <p:sp>
        <p:nvSpPr>
          <p:cNvPr id="37" name="TextBox 36"/>
          <p:cNvSpPr txBox="1"/>
          <p:nvPr/>
        </p:nvSpPr>
        <p:spPr>
          <a:xfrm>
            <a:off x="835025" y="3021887"/>
            <a:ext cx="548648" cy="307777"/>
          </a:xfrm>
          <a:prstGeom prst="rect">
            <a:avLst/>
          </a:prstGeom>
          <a:noFill/>
        </p:spPr>
        <p:txBody>
          <a:bodyPr wrap="none" rtlCol="0">
            <a:spAutoFit/>
          </a:bodyPr>
          <a:lstStyle/>
          <a:p>
            <a:r>
              <a:rPr lang="en-GB" sz="1400" dirty="0" smtClean="0"/>
              <a:t>1795</a:t>
            </a:r>
            <a:endParaRPr lang="en-GB" sz="1400" dirty="0"/>
          </a:p>
        </p:txBody>
      </p:sp>
      <p:cxnSp>
        <p:nvCxnSpPr>
          <p:cNvPr id="39" name="Straight Connector 38"/>
          <p:cNvCxnSpPr/>
          <p:nvPr/>
        </p:nvCxnSpPr>
        <p:spPr>
          <a:xfrm>
            <a:off x="1088398" y="2587625"/>
            <a:ext cx="0" cy="488099"/>
          </a:xfrm>
          <a:prstGeom prst="line">
            <a:avLst/>
          </a:prstGeom>
          <a:ln>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5098606" y="3027524"/>
            <a:ext cx="548648" cy="307777"/>
          </a:xfrm>
          <a:prstGeom prst="rect">
            <a:avLst/>
          </a:prstGeom>
          <a:noFill/>
        </p:spPr>
        <p:txBody>
          <a:bodyPr wrap="none" rtlCol="0">
            <a:spAutoFit/>
          </a:bodyPr>
          <a:lstStyle/>
          <a:p>
            <a:r>
              <a:rPr lang="en-GB" sz="1400" dirty="0" smtClean="0"/>
              <a:t>1856</a:t>
            </a:r>
            <a:endParaRPr lang="en-GB" sz="1400" dirty="0"/>
          </a:p>
        </p:txBody>
      </p:sp>
      <p:sp>
        <p:nvSpPr>
          <p:cNvPr id="42" name="TextBox 41"/>
          <p:cNvSpPr txBox="1"/>
          <p:nvPr/>
        </p:nvSpPr>
        <p:spPr>
          <a:xfrm>
            <a:off x="7874000" y="2690815"/>
            <a:ext cx="548648" cy="307777"/>
          </a:xfrm>
          <a:prstGeom prst="rect">
            <a:avLst/>
          </a:prstGeom>
          <a:noFill/>
        </p:spPr>
        <p:txBody>
          <a:bodyPr wrap="none" rtlCol="0">
            <a:spAutoFit/>
          </a:bodyPr>
          <a:lstStyle/>
          <a:p>
            <a:r>
              <a:rPr lang="en-GB" sz="1400" dirty="0" smtClean="0"/>
              <a:t>1914</a:t>
            </a:r>
            <a:endParaRPr lang="en-GB" sz="1400" dirty="0"/>
          </a:p>
        </p:txBody>
      </p:sp>
      <p:cxnSp>
        <p:nvCxnSpPr>
          <p:cNvPr id="43" name="Straight Connector 42"/>
          <p:cNvCxnSpPr/>
          <p:nvPr/>
        </p:nvCxnSpPr>
        <p:spPr>
          <a:xfrm>
            <a:off x="5336548" y="2627315"/>
            <a:ext cx="0" cy="485735"/>
          </a:xfrm>
          <a:prstGeom prst="line">
            <a:avLst/>
          </a:prstGeom>
          <a:ln>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44" name="Text Box 49"/>
          <p:cNvSpPr txBox="1">
            <a:spLocks noChangeArrowheads="1"/>
          </p:cNvSpPr>
          <p:nvPr/>
        </p:nvSpPr>
        <p:spPr bwMode="auto">
          <a:xfrm>
            <a:off x="4407865" y="3231300"/>
            <a:ext cx="1862760" cy="444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lgn="ctr">
              <a:lnSpc>
                <a:spcPct val="80000"/>
              </a:lnSpc>
            </a:pPr>
            <a:r>
              <a:rPr lang="en-GB" sz="1400" b="0" i="1" dirty="0" smtClean="0"/>
              <a:t>Bessemer Process was patented (iron to steel)</a:t>
            </a:r>
            <a:endParaRPr lang="en-GB" sz="1400" b="0" i="1" dirty="0"/>
          </a:p>
        </p:txBody>
      </p:sp>
      <p:sp>
        <p:nvSpPr>
          <p:cNvPr id="46" name="Pentagon 45"/>
          <p:cNvSpPr/>
          <p:nvPr/>
        </p:nvSpPr>
        <p:spPr>
          <a:xfrm rot="10800000">
            <a:off x="4725365" y="4154944"/>
            <a:ext cx="4148760" cy="1905001"/>
          </a:xfrm>
          <a:prstGeom prst="homePlate">
            <a:avLst>
              <a:gd name="adj" fmla="val 22500"/>
            </a:avLst>
          </a:prstGeom>
          <a:solidFill>
            <a:schemeClr val="accent5">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TextBox 24"/>
          <p:cNvSpPr txBox="1"/>
          <p:nvPr/>
        </p:nvSpPr>
        <p:spPr>
          <a:xfrm>
            <a:off x="5122240" y="4054198"/>
            <a:ext cx="664540" cy="523220"/>
          </a:xfrm>
          <a:prstGeom prst="rect">
            <a:avLst/>
          </a:prstGeom>
          <a:noFill/>
        </p:spPr>
        <p:txBody>
          <a:bodyPr wrap="none" rtlCol="0">
            <a:spAutoFit/>
          </a:bodyPr>
          <a:lstStyle/>
          <a:p>
            <a:r>
              <a:rPr lang="en-GB" sz="2800" b="1" dirty="0" smtClean="0"/>
              <a:t>IR3 </a:t>
            </a:r>
            <a:endParaRPr lang="en-GB" sz="2800" b="1" dirty="0"/>
          </a:p>
        </p:txBody>
      </p:sp>
      <p:sp>
        <p:nvSpPr>
          <p:cNvPr id="14" name="Block Arc 13"/>
          <p:cNvSpPr/>
          <p:nvPr/>
        </p:nvSpPr>
        <p:spPr>
          <a:xfrm rot="5400000">
            <a:off x="7131843" y="2797968"/>
            <a:ext cx="1873250" cy="1611313"/>
          </a:xfrm>
          <a:prstGeom prst="blockArc">
            <a:avLst>
              <a:gd name="adj1" fmla="val 10734688"/>
              <a:gd name="adj2" fmla="val 80099"/>
              <a:gd name="adj3" fmla="val 0"/>
            </a:avLst>
          </a:prstGeom>
          <a:ln w="762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cxnSp>
        <p:nvCxnSpPr>
          <p:cNvPr id="15" name="Straight Arrow Connector 14"/>
          <p:cNvCxnSpPr/>
          <p:nvPr/>
        </p:nvCxnSpPr>
        <p:spPr>
          <a:xfrm flipV="1">
            <a:off x="603250" y="4533900"/>
            <a:ext cx="7477125" cy="31750"/>
          </a:xfrm>
          <a:prstGeom prst="straightConnector1">
            <a:avLst/>
          </a:prstGeom>
          <a:ln w="76200" cmpd="sng">
            <a:solidFill>
              <a:srgbClr val="FF0000"/>
            </a:solidFill>
            <a:headEnd type="triangle"/>
            <a:tailEnd type="none"/>
          </a:ln>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5111925" y="4599980"/>
            <a:ext cx="3762200" cy="691471"/>
          </a:xfrm>
          <a:prstGeom prst="rect">
            <a:avLst/>
          </a:prstGeom>
          <a:noFill/>
        </p:spPr>
        <p:txBody>
          <a:bodyPr wrap="square" rtlCol="0">
            <a:spAutoFit/>
          </a:bodyPr>
          <a:lstStyle/>
          <a:p>
            <a:pPr>
              <a:lnSpc>
                <a:spcPct val="80000"/>
              </a:lnSpc>
            </a:pPr>
            <a:r>
              <a:rPr lang="en-GB" sz="1600" dirty="0" smtClean="0"/>
              <a:t>Output: Investment &amp; Productivity-driven</a:t>
            </a:r>
          </a:p>
          <a:p>
            <a:pPr>
              <a:lnSpc>
                <a:spcPct val="80000"/>
              </a:lnSpc>
            </a:pPr>
            <a:r>
              <a:rPr lang="en-GB" sz="1600" dirty="0" smtClean="0"/>
              <a:t>Intermediary: High-Tech Production</a:t>
            </a:r>
          </a:p>
          <a:p>
            <a:pPr>
              <a:lnSpc>
                <a:spcPct val="80000"/>
              </a:lnSpc>
            </a:pPr>
            <a:r>
              <a:rPr lang="en-GB" sz="1600" dirty="0" smtClean="0"/>
              <a:t>Input: Internet, ICT and Multimedia </a:t>
            </a:r>
          </a:p>
        </p:txBody>
      </p:sp>
      <p:sp>
        <p:nvSpPr>
          <p:cNvPr id="51" name="TextBox 50"/>
          <p:cNvSpPr txBox="1"/>
          <p:nvPr/>
        </p:nvSpPr>
        <p:spPr>
          <a:xfrm>
            <a:off x="5104330" y="5181977"/>
            <a:ext cx="3599310" cy="1085425"/>
          </a:xfrm>
          <a:prstGeom prst="rect">
            <a:avLst/>
          </a:prstGeom>
          <a:noFill/>
        </p:spPr>
        <p:txBody>
          <a:bodyPr wrap="square" rtlCol="0">
            <a:spAutoFit/>
          </a:bodyPr>
          <a:lstStyle/>
          <a:p>
            <a:pPr>
              <a:lnSpc>
                <a:spcPct val="80000"/>
              </a:lnSpc>
            </a:pPr>
            <a:r>
              <a:rPr lang="en-GB" sz="1600" dirty="0" smtClean="0"/>
              <a:t>Economic Theories</a:t>
            </a:r>
            <a:r>
              <a:rPr lang="en-GB" sz="1600" dirty="0"/>
              <a:t>: Keynesian Economics </a:t>
            </a:r>
          </a:p>
          <a:p>
            <a:pPr>
              <a:lnSpc>
                <a:spcPct val="80000"/>
              </a:lnSpc>
            </a:pPr>
            <a:r>
              <a:rPr lang="en-GB" sz="1600" dirty="0" smtClean="0"/>
              <a:t>Economic Protagonist</a:t>
            </a:r>
            <a:r>
              <a:rPr lang="en-GB" sz="1600" dirty="0"/>
              <a:t>: John Maynard </a:t>
            </a:r>
            <a:r>
              <a:rPr lang="en-GB" sz="1600" dirty="0" smtClean="0"/>
              <a:t>Keynes</a:t>
            </a:r>
            <a:r>
              <a:rPr lang="en-GB" sz="1600" dirty="0"/>
              <a:t>, Paul </a:t>
            </a:r>
            <a:r>
              <a:rPr lang="en-GB" sz="1600" dirty="0" err="1" smtClean="0"/>
              <a:t>Krugman</a:t>
            </a:r>
            <a:r>
              <a:rPr lang="en-GB" sz="1600" dirty="0" smtClean="0"/>
              <a:t>, Michael Porter etc.</a:t>
            </a:r>
            <a:endParaRPr lang="en-GB" sz="1600" dirty="0"/>
          </a:p>
          <a:p>
            <a:pPr>
              <a:lnSpc>
                <a:spcPct val="80000"/>
              </a:lnSpc>
            </a:pPr>
            <a:endParaRPr lang="en-GB" sz="1600" dirty="0"/>
          </a:p>
        </p:txBody>
      </p:sp>
      <p:sp>
        <p:nvSpPr>
          <p:cNvPr id="45" name="TextBox 44"/>
          <p:cNvSpPr txBox="1"/>
          <p:nvPr/>
        </p:nvSpPr>
        <p:spPr>
          <a:xfrm>
            <a:off x="7874000" y="4114800"/>
            <a:ext cx="548648" cy="307777"/>
          </a:xfrm>
          <a:prstGeom prst="rect">
            <a:avLst/>
          </a:prstGeom>
          <a:noFill/>
        </p:spPr>
        <p:txBody>
          <a:bodyPr wrap="none" rtlCol="0">
            <a:spAutoFit/>
          </a:bodyPr>
          <a:lstStyle/>
          <a:p>
            <a:r>
              <a:rPr lang="en-GB" sz="1400" dirty="0" smtClean="0"/>
              <a:t>1960</a:t>
            </a:r>
            <a:endParaRPr lang="en-GB" sz="1400" dirty="0"/>
          </a:p>
        </p:txBody>
      </p:sp>
      <p:sp>
        <p:nvSpPr>
          <p:cNvPr id="53" name="Left Bracket 52"/>
          <p:cNvSpPr/>
          <p:nvPr/>
        </p:nvSpPr>
        <p:spPr>
          <a:xfrm>
            <a:off x="8408359" y="2779495"/>
            <a:ext cx="230189" cy="687708"/>
          </a:xfrm>
          <a:prstGeom prst="leftBracket">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4" name="Left Bracket 53"/>
          <p:cNvSpPr/>
          <p:nvPr/>
        </p:nvSpPr>
        <p:spPr>
          <a:xfrm>
            <a:off x="8417884" y="3598645"/>
            <a:ext cx="230189" cy="687708"/>
          </a:xfrm>
          <a:prstGeom prst="leftBracket">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
        <p:nvSpPr>
          <p:cNvPr id="55" name="TextBox 54"/>
          <p:cNvSpPr txBox="1"/>
          <p:nvPr/>
        </p:nvSpPr>
        <p:spPr>
          <a:xfrm>
            <a:off x="7326311" y="2890802"/>
            <a:ext cx="1117676" cy="444224"/>
          </a:xfrm>
          <a:prstGeom prst="rect">
            <a:avLst/>
          </a:prstGeom>
          <a:noFill/>
        </p:spPr>
        <p:txBody>
          <a:bodyPr wrap="none" rtlCol="0">
            <a:spAutoFit/>
          </a:bodyPr>
          <a:lstStyle/>
          <a:p>
            <a:pPr algn="r">
              <a:lnSpc>
                <a:spcPct val="80000"/>
              </a:lnSpc>
            </a:pPr>
            <a:r>
              <a:rPr lang="en-GB" sz="1400" dirty="0" smtClean="0"/>
              <a:t>1914-18</a:t>
            </a:r>
          </a:p>
          <a:p>
            <a:pPr algn="r">
              <a:lnSpc>
                <a:spcPct val="80000"/>
              </a:lnSpc>
            </a:pPr>
            <a:r>
              <a:rPr lang="en-GB" sz="1400" dirty="0" smtClean="0"/>
              <a:t>World War 1</a:t>
            </a:r>
            <a:endParaRPr lang="en-GB" sz="1400" dirty="0"/>
          </a:p>
        </p:txBody>
      </p:sp>
      <p:sp>
        <p:nvSpPr>
          <p:cNvPr id="56" name="TextBox 55"/>
          <p:cNvSpPr txBox="1"/>
          <p:nvPr/>
        </p:nvSpPr>
        <p:spPr>
          <a:xfrm>
            <a:off x="7350139" y="3694077"/>
            <a:ext cx="1120820" cy="444224"/>
          </a:xfrm>
          <a:prstGeom prst="rect">
            <a:avLst/>
          </a:prstGeom>
          <a:noFill/>
        </p:spPr>
        <p:txBody>
          <a:bodyPr wrap="none" rtlCol="0">
            <a:spAutoFit/>
          </a:bodyPr>
          <a:lstStyle/>
          <a:p>
            <a:pPr algn="r">
              <a:lnSpc>
                <a:spcPct val="80000"/>
              </a:lnSpc>
            </a:pPr>
            <a:r>
              <a:rPr lang="en-GB" sz="1400" dirty="0" smtClean="0"/>
              <a:t>1939-45</a:t>
            </a:r>
          </a:p>
          <a:p>
            <a:pPr algn="r">
              <a:lnSpc>
                <a:spcPct val="80000"/>
              </a:lnSpc>
            </a:pPr>
            <a:r>
              <a:rPr lang="en-GB" sz="1400" dirty="0" smtClean="0"/>
              <a:t>World War 2</a:t>
            </a:r>
            <a:endParaRPr lang="en-GB" sz="1400" dirty="0"/>
          </a:p>
        </p:txBody>
      </p:sp>
      <p:sp>
        <p:nvSpPr>
          <p:cNvPr id="57" name="TextBox 56"/>
          <p:cNvSpPr txBox="1"/>
          <p:nvPr/>
        </p:nvSpPr>
        <p:spPr>
          <a:xfrm>
            <a:off x="4424367" y="4130675"/>
            <a:ext cx="628422" cy="307777"/>
          </a:xfrm>
          <a:prstGeom prst="rect">
            <a:avLst/>
          </a:prstGeom>
          <a:noFill/>
        </p:spPr>
        <p:txBody>
          <a:bodyPr wrap="none" rtlCol="0">
            <a:spAutoFit/>
          </a:bodyPr>
          <a:lstStyle/>
          <a:p>
            <a:r>
              <a:rPr lang="en-GB" sz="1400" dirty="0" smtClean="0">
                <a:solidFill>
                  <a:srgbClr val="FFFFFF"/>
                </a:solidFill>
              </a:rPr>
              <a:t>Today</a:t>
            </a:r>
            <a:endParaRPr lang="en-GB" sz="1400" dirty="0">
              <a:solidFill>
                <a:srgbClr val="FFFFFF"/>
              </a:solidFill>
            </a:endParaRPr>
          </a:p>
        </p:txBody>
      </p:sp>
      <p:sp>
        <p:nvSpPr>
          <p:cNvPr id="58" name="TextBox 57"/>
          <p:cNvSpPr txBox="1"/>
          <p:nvPr/>
        </p:nvSpPr>
        <p:spPr>
          <a:xfrm>
            <a:off x="1577869" y="4610279"/>
            <a:ext cx="3306246" cy="1282402"/>
          </a:xfrm>
          <a:prstGeom prst="rect">
            <a:avLst/>
          </a:prstGeom>
          <a:noFill/>
        </p:spPr>
        <p:txBody>
          <a:bodyPr wrap="square" rtlCol="0">
            <a:spAutoFit/>
          </a:bodyPr>
          <a:lstStyle/>
          <a:p>
            <a:pPr>
              <a:lnSpc>
                <a:spcPct val="80000"/>
              </a:lnSpc>
            </a:pPr>
            <a:r>
              <a:rPr lang="en-GB" sz="1600" dirty="0" smtClean="0">
                <a:solidFill>
                  <a:srgbClr val="FFFFFF"/>
                </a:solidFill>
              </a:rPr>
              <a:t>Key Output: Knowledge-driven</a:t>
            </a:r>
          </a:p>
          <a:p>
            <a:pPr>
              <a:lnSpc>
                <a:spcPct val="80000"/>
              </a:lnSpc>
            </a:pPr>
            <a:r>
              <a:rPr lang="en-GB" sz="1600" dirty="0" smtClean="0">
                <a:solidFill>
                  <a:srgbClr val="FFFFFF"/>
                </a:solidFill>
              </a:rPr>
              <a:t>Intermediary: Robotics and Mobility</a:t>
            </a:r>
          </a:p>
          <a:p>
            <a:pPr>
              <a:lnSpc>
                <a:spcPct val="80000"/>
              </a:lnSpc>
            </a:pPr>
            <a:r>
              <a:rPr lang="en-GB" sz="1600" dirty="0" smtClean="0">
                <a:solidFill>
                  <a:srgbClr val="FFFFFF"/>
                </a:solidFill>
              </a:rPr>
              <a:t>Input: AI , Deep Learning and IOT</a:t>
            </a:r>
            <a:endParaRPr lang="en-GB" sz="1600" dirty="0">
              <a:solidFill>
                <a:srgbClr val="FFFFFF"/>
              </a:solidFill>
            </a:endParaRPr>
          </a:p>
          <a:p>
            <a:pPr>
              <a:lnSpc>
                <a:spcPct val="80000"/>
              </a:lnSpc>
            </a:pPr>
            <a:r>
              <a:rPr lang="en-GB" sz="1600" dirty="0" smtClean="0">
                <a:solidFill>
                  <a:srgbClr val="FFFFFF"/>
                </a:solidFill>
              </a:rPr>
              <a:t>Economic Theories:  Blue Ocean</a:t>
            </a:r>
          </a:p>
          <a:p>
            <a:pPr>
              <a:lnSpc>
                <a:spcPct val="80000"/>
              </a:lnSpc>
            </a:pPr>
            <a:r>
              <a:rPr lang="en-GB" sz="1600" dirty="0" smtClean="0">
                <a:solidFill>
                  <a:srgbClr val="FFFFFF"/>
                </a:solidFill>
              </a:rPr>
              <a:t>Economic Protagonist:</a:t>
            </a:r>
            <a:endParaRPr lang="en-GB" sz="1600" dirty="0">
              <a:solidFill>
                <a:srgbClr val="FFFFFF"/>
              </a:solidFill>
            </a:endParaRPr>
          </a:p>
          <a:p>
            <a:pPr>
              <a:lnSpc>
                <a:spcPct val="80000"/>
              </a:lnSpc>
            </a:pPr>
            <a:endParaRPr lang="en-GB" sz="1600" dirty="0">
              <a:solidFill>
                <a:srgbClr val="FFFFFF"/>
              </a:solidFill>
            </a:endParaRPr>
          </a:p>
        </p:txBody>
      </p:sp>
    </p:spTree>
    <p:extLst>
      <p:ext uri="{BB962C8B-B14F-4D97-AF65-F5344CB8AC3E}">
        <p14:creationId xmlns:p14="http://schemas.microsoft.com/office/powerpoint/2010/main" val="69423789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Unknown-1.png"/>
          <p:cNvPicPr>
            <a:picLocks noChangeAspect="1"/>
          </p:cNvPicPr>
          <p:nvPr/>
        </p:nvPicPr>
        <p:blipFill rotWithShape="1">
          <a:blip r:embed="rId3">
            <a:extLst>
              <a:ext uri="{28A0092B-C50C-407E-A947-70E740481C1C}">
                <a14:useLocalDpi xmlns:a14="http://schemas.microsoft.com/office/drawing/2010/main" val="0"/>
              </a:ext>
            </a:extLst>
          </a:blip>
          <a:srcRect l="22677" r="21585"/>
          <a:stretch/>
        </p:blipFill>
        <p:spPr>
          <a:xfrm>
            <a:off x="1896538" y="2760148"/>
            <a:ext cx="863601" cy="1549400"/>
          </a:xfrm>
          <a:prstGeom prst="rect">
            <a:avLst/>
          </a:prstGeom>
        </p:spPr>
      </p:pic>
      <p:sp>
        <p:nvSpPr>
          <p:cNvPr id="4" name="Title 1"/>
          <p:cNvSpPr>
            <a:spLocks noGrp="1"/>
          </p:cNvSpPr>
          <p:nvPr>
            <p:ph type="title"/>
          </p:nvPr>
        </p:nvSpPr>
        <p:spPr>
          <a:xfrm>
            <a:off x="12700" y="4763"/>
            <a:ext cx="8229600" cy="1143000"/>
          </a:xfrm>
        </p:spPr>
        <p:txBody>
          <a:bodyPr anchor="t">
            <a:normAutofit/>
          </a:bodyPr>
          <a:lstStyle/>
          <a:p>
            <a:pPr algn="l">
              <a:lnSpc>
                <a:spcPct val="80000"/>
              </a:lnSpc>
            </a:pPr>
            <a:r>
              <a:rPr lang="en-GB" sz="2800" b="1" dirty="0" smtClean="0"/>
              <a:t>Digital ID in IR 4.0</a:t>
            </a:r>
            <a:br>
              <a:rPr lang="en-GB" sz="2800" b="1" dirty="0" smtClean="0"/>
            </a:br>
            <a:r>
              <a:rPr lang="en-GB" sz="2800" b="1" dirty="0" smtClean="0"/>
              <a:t>The Stakeholders</a:t>
            </a:r>
            <a:endParaRPr lang="en-GB" sz="2800" b="1" dirty="0"/>
          </a:p>
        </p:txBody>
      </p:sp>
      <p:pic>
        <p:nvPicPr>
          <p:cNvPr id="5" name="Picture 4" descr="images.png"/>
          <p:cNvPicPr>
            <a:picLocks noChangeAspect="1"/>
          </p:cNvPicPr>
          <p:nvPr/>
        </p:nvPicPr>
        <p:blipFill rotWithShape="1">
          <a:blip r:embed="rId4">
            <a:extLst>
              <a:ext uri="{28A0092B-C50C-407E-A947-70E740481C1C}">
                <a14:useLocalDpi xmlns:a14="http://schemas.microsoft.com/office/drawing/2010/main" val="0"/>
              </a:ext>
            </a:extLst>
          </a:blip>
          <a:srcRect t="16981" b="15553"/>
          <a:stretch/>
        </p:blipFill>
        <p:spPr>
          <a:xfrm>
            <a:off x="1338827" y="3265063"/>
            <a:ext cx="862510" cy="581900"/>
          </a:xfrm>
          <a:prstGeom prst="rect">
            <a:avLst/>
          </a:prstGeom>
        </p:spPr>
      </p:pic>
      <p:pic>
        <p:nvPicPr>
          <p:cNvPr id="6" name="Picture 5" descr="Unknown-1.jpeg"/>
          <p:cNvPicPr>
            <a:picLocks noChangeAspect="1"/>
          </p:cNvPicPr>
          <p:nvPr/>
        </p:nvPicPr>
        <p:blipFill rotWithShape="1">
          <a:blip r:embed="rId5">
            <a:extLst>
              <a:ext uri="{28A0092B-C50C-407E-A947-70E740481C1C}">
                <a14:useLocalDpi xmlns:a14="http://schemas.microsoft.com/office/drawing/2010/main" val="0"/>
              </a:ext>
            </a:extLst>
          </a:blip>
          <a:srcRect l="29752" r="26219"/>
          <a:stretch/>
        </p:blipFill>
        <p:spPr>
          <a:xfrm>
            <a:off x="558795" y="2827880"/>
            <a:ext cx="676588" cy="1536700"/>
          </a:xfrm>
          <a:prstGeom prst="rect">
            <a:avLst/>
          </a:prstGeom>
        </p:spPr>
      </p:pic>
      <p:pic>
        <p:nvPicPr>
          <p:cNvPr id="8" name="Picture 7" descr="Unknown-2.jpe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88583" y="1056228"/>
            <a:ext cx="1890183" cy="1890183"/>
          </a:xfrm>
          <a:prstGeom prst="rect">
            <a:avLst/>
          </a:prstGeom>
        </p:spPr>
      </p:pic>
      <p:sp>
        <p:nvSpPr>
          <p:cNvPr id="9" name="TextBox 8"/>
          <p:cNvSpPr txBox="1"/>
          <p:nvPr/>
        </p:nvSpPr>
        <p:spPr>
          <a:xfrm>
            <a:off x="3679006" y="631464"/>
            <a:ext cx="1866204" cy="544765"/>
          </a:xfrm>
          <a:prstGeom prst="rect">
            <a:avLst/>
          </a:prstGeom>
          <a:noFill/>
        </p:spPr>
        <p:txBody>
          <a:bodyPr wrap="none" rtlCol="0">
            <a:spAutoFit/>
          </a:bodyPr>
          <a:lstStyle/>
          <a:p>
            <a:pPr algn="ctr">
              <a:lnSpc>
                <a:spcPct val="80000"/>
              </a:lnSpc>
            </a:pPr>
            <a:r>
              <a:rPr lang="en-GB" b="1" dirty="0" smtClean="0"/>
              <a:t>The National Civil </a:t>
            </a:r>
          </a:p>
          <a:p>
            <a:pPr algn="ctr">
              <a:lnSpc>
                <a:spcPct val="80000"/>
              </a:lnSpc>
            </a:pPr>
            <a:r>
              <a:rPr lang="en-GB" b="1" dirty="0" smtClean="0"/>
              <a:t>Authority</a:t>
            </a:r>
          </a:p>
        </p:txBody>
      </p:sp>
      <p:sp>
        <p:nvSpPr>
          <p:cNvPr id="10" name="TextBox 9"/>
          <p:cNvSpPr txBox="1"/>
          <p:nvPr/>
        </p:nvSpPr>
        <p:spPr>
          <a:xfrm>
            <a:off x="889220" y="2443327"/>
            <a:ext cx="1238628" cy="369332"/>
          </a:xfrm>
          <a:prstGeom prst="rect">
            <a:avLst/>
          </a:prstGeom>
          <a:noFill/>
        </p:spPr>
        <p:txBody>
          <a:bodyPr wrap="none" rtlCol="0">
            <a:spAutoFit/>
          </a:bodyPr>
          <a:lstStyle/>
          <a:p>
            <a:pPr algn="ctr"/>
            <a:r>
              <a:rPr lang="en-GB" b="1" dirty="0" smtClean="0"/>
              <a:t>The Citizen</a:t>
            </a:r>
            <a:endParaRPr lang="en-GB" b="1" dirty="0"/>
          </a:p>
        </p:txBody>
      </p:sp>
      <p:pic>
        <p:nvPicPr>
          <p:cNvPr id="11" name="Picture 10" descr="Unknown-2.jpe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05525" y="4760713"/>
            <a:ext cx="1890183" cy="1890183"/>
          </a:xfrm>
          <a:prstGeom prst="rect">
            <a:avLst/>
          </a:prstGeom>
        </p:spPr>
      </p:pic>
      <p:sp>
        <p:nvSpPr>
          <p:cNvPr id="12" name="TextBox 11"/>
          <p:cNvSpPr txBox="1"/>
          <p:nvPr/>
        </p:nvSpPr>
        <p:spPr>
          <a:xfrm>
            <a:off x="3658277" y="4335949"/>
            <a:ext cx="1941557" cy="544765"/>
          </a:xfrm>
          <a:prstGeom prst="rect">
            <a:avLst/>
          </a:prstGeom>
          <a:noFill/>
        </p:spPr>
        <p:txBody>
          <a:bodyPr wrap="none" rtlCol="0">
            <a:spAutoFit/>
          </a:bodyPr>
          <a:lstStyle/>
          <a:p>
            <a:pPr algn="ctr">
              <a:lnSpc>
                <a:spcPct val="80000"/>
              </a:lnSpc>
            </a:pPr>
            <a:r>
              <a:rPr lang="en-GB" b="1" dirty="0" smtClean="0"/>
              <a:t>The Personal Data</a:t>
            </a:r>
          </a:p>
          <a:p>
            <a:pPr algn="ctr">
              <a:lnSpc>
                <a:spcPct val="80000"/>
              </a:lnSpc>
            </a:pPr>
            <a:r>
              <a:rPr lang="en-GB" b="1" dirty="0" smtClean="0"/>
              <a:t>Protection Agency</a:t>
            </a:r>
            <a:endParaRPr lang="en-GB" b="1" dirty="0"/>
          </a:p>
        </p:txBody>
      </p:sp>
      <p:pic>
        <p:nvPicPr>
          <p:cNvPr id="13" name="Picture 12" descr="images-2.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212123" y="3089396"/>
            <a:ext cx="1176229" cy="1176229"/>
          </a:xfrm>
          <a:prstGeom prst="rect">
            <a:avLst/>
          </a:prstGeom>
        </p:spPr>
      </p:pic>
      <p:pic>
        <p:nvPicPr>
          <p:cNvPr id="14" name="Picture 13" descr="images-1.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541906" y="3453093"/>
            <a:ext cx="670217" cy="829476"/>
          </a:xfrm>
          <a:prstGeom prst="rect">
            <a:avLst/>
          </a:prstGeom>
        </p:spPr>
      </p:pic>
      <p:sp>
        <p:nvSpPr>
          <p:cNvPr id="15" name="TextBox 14"/>
          <p:cNvSpPr txBox="1"/>
          <p:nvPr/>
        </p:nvSpPr>
        <p:spPr>
          <a:xfrm>
            <a:off x="6544946" y="2603553"/>
            <a:ext cx="1773330" cy="544765"/>
          </a:xfrm>
          <a:prstGeom prst="rect">
            <a:avLst/>
          </a:prstGeom>
          <a:noFill/>
        </p:spPr>
        <p:txBody>
          <a:bodyPr wrap="none" rtlCol="0">
            <a:spAutoFit/>
          </a:bodyPr>
          <a:lstStyle/>
          <a:p>
            <a:pPr algn="ctr">
              <a:lnSpc>
                <a:spcPct val="80000"/>
              </a:lnSpc>
            </a:pPr>
            <a:r>
              <a:rPr lang="en-GB" b="1" dirty="0" smtClean="0"/>
              <a:t>The Certification</a:t>
            </a:r>
          </a:p>
          <a:p>
            <a:pPr algn="ctr">
              <a:lnSpc>
                <a:spcPct val="80000"/>
              </a:lnSpc>
            </a:pPr>
            <a:r>
              <a:rPr lang="en-GB" b="1" dirty="0" smtClean="0"/>
              <a:t>Authority</a:t>
            </a:r>
          </a:p>
        </p:txBody>
      </p:sp>
      <p:sp>
        <p:nvSpPr>
          <p:cNvPr id="16" name="Oval 15"/>
          <p:cNvSpPr/>
          <p:nvPr/>
        </p:nvSpPr>
        <p:spPr>
          <a:xfrm>
            <a:off x="5926677" y="1930400"/>
            <a:ext cx="2963334" cy="2950314"/>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0" name="Oval 19"/>
          <p:cNvSpPr/>
          <p:nvPr/>
        </p:nvSpPr>
        <p:spPr>
          <a:xfrm>
            <a:off x="3149606" y="3877733"/>
            <a:ext cx="2963334" cy="2950314"/>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Oval 20"/>
          <p:cNvSpPr/>
          <p:nvPr/>
        </p:nvSpPr>
        <p:spPr>
          <a:xfrm>
            <a:off x="3128433" y="198004"/>
            <a:ext cx="2963334" cy="2950314"/>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2" name="Oval 21"/>
          <p:cNvSpPr/>
          <p:nvPr/>
        </p:nvSpPr>
        <p:spPr>
          <a:xfrm>
            <a:off x="304794" y="2043741"/>
            <a:ext cx="2963334" cy="2950314"/>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3" name="Oval 22"/>
          <p:cNvSpPr/>
          <p:nvPr/>
        </p:nvSpPr>
        <p:spPr>
          <a:xfrm rot="19465785">
            <a:off x="2567405" y="2082797"/>
            <a:ext cx="893457" cy="512927"/>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4" name="Oval 23"/>
          <p:cNvSpPr/>
          <p:nvPr/>
        </p:nvSpPr>
        <p:spPr>
          <a:xfrm rot="19465785">
            <a:off x="5611037" y="4172713"/>
            <a:ext cx="893457" cy="512927"/>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Oval 24"/>
          <p:cNvSpPr/>
          <p:nvPr/>
        </p:nvSpPr>
        <p:spPr>
          <a:xfrm rot="2783577">
            <a:off x="5700169" y="2060477"/>
            <a:ext cx="893457" cy="512927"/>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6" name="Oval 25"/>
          <p:cNvSpPr/>
          <p:nvPr/>
        </p:nvSpPr>
        <p:spPr>
          <a:xfrm rot="2783577">
            <a:off x="2764982" y="4222293"/>
            <a:ext cx="893457" cy="512927"/>
          </a:xfrm>
          <a:prstGeom prst="ellipse">
            <a:avLst/>
          </a:prstGeom>
          <a:noFill/>
          <a:ln w="38100" cmpd="dbl">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303194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700" y="4763"/>
            <a:ext cx="8229600" cy="1143000"/>
          </a:xfrm>
        </p:spPr>
        <p:txBody>
          <a:bodyPr anchor="t">
            <a:normAutofit/>
          </a:bodyPr>
          <a:lstStyle/>
          <a:p>
            <a:pPr algn="l">
              <a:lnSpc>
                <a:spcPct val="80000"/>
              </a:lnSpc>
            </a:pPr>
            <a:r>
              <a:rPr lang="en-GB" sz="2800" b="1" dirty="0" smtClean="0"/>
              <a:t>Digital ID in IR 4.0</a:t>
            </a:r>
            <a:r>
              <a:rPr lang="en-GB" sz="2800" b="1" dirty="0"/>
              <a:t> </a:t>
            </a:r>
            <a:r>
              <a:rPr lang="mr-IN" sz="2800" b="1" dirty="0" smtClean="0"/>
              <a:t>–</a:t>
            </a:r>
            <a:r>
              <a:rPr lang="en-GB" sz="2800" b="1" dirty="0" smtClean="0"/>
              <a:t> Potential Risks</a:t>
            </a:r>
            <a:endParaRPr lang="en-GB" sz="2800" b="1" dirty="0"/>
          </a:p>
        </p:txBody>
      </p:sp>
      <p:sp>
        <p:nvSpPr>
          <p:cNvPr id="5" name="TextBox 4"/>
          <p:cNvSpPr txBox="1"/>
          <p:nvPr/>
        </p:nvSpPr>
        <p:spPr>
          <a:xfrm>
            <a:off x="309345" y="691920"/>
            <a:ext cx="8433727" cy="4355039"/>
          </a:xfrm>
          <a:prstGeom prst="rect">
            <a:avLst/>
          </a:prstGeom>
          <a:noFill/>
        </p:spPr>
        <p:txBody>
          <a:bodyPr wrap="square" rtlCol="0">
            <a:spAutoFit/>
          </a:bodyPr>
          <a:lstStyle/>
          <a:p>
            <a:pPr marL="342900" indent="-342900" algn="just">
              <a:spcBef>
                <a:spcPts val="600"/>
              </a:spcBef>
              <a:spcAft>
                <a:spcPts val="600"/>
              </a:spcAft>
              <a:buFont typeface="+mj-ea"/>
              <a:buAutoNum type="circleNumDbPlain"/>
            </a:pPr>
            <a:r>
              <a:rPr lang="en-US" sz="2000" dirty="0" smtClean="0"/>
              <a:t>The Banking and Financial Institutions including any merchants within this Trust Environments have the utmost responsibility to protect the citizens data in full compliance with the PDP Agency requirements. </a:t>
            </a:r>
          </a:p>
          <a:p>
            <a:pPr marL="342900" indent="-342900" algn="just">
              <a:spcBef>
                <a:spcPts val="600"/>
              </a:spcBef>
              <a:spcAft>
                <a:spcPts val="600"/>
              </a:spcAft>
              <a:buFont typeface="+mj-ea"/>
              <a:buAutoNum type="circleNumDbPlain"/>
            </a:pPr>
            <a:r>
              <a:rPr lang="en-US" sz="2000" dirty="0" smtClean="0"/>
              <a:t>The compliance requirement to be part of the Trusted Environment should encompasses equipment and software that has achieved a respected security level of operations to avoid being targeted as the point of entry.  </a:t>
            </a:r>
          </a:p>
          <a:p>
            <a:pPr marL="342900" indent="-342900" algn="just">
              <a:spcBef>
                <a:spcPts val="600"/>
              </a:spcBef>
              <a:spcAft>
                <a:spcPts val="600"/>
              </a:spcAft>
              <a:buFont typeface="+mj-ea"/>
              <a:buAutoNum type="circleNumDbPlain"/>
            </a:pPr>
            <a:r>
              <a:rPr lang="en-US" sz="2000" dirty="0" smtClean="0"/>
              <a:t>Though not directly connected but the social </a:t>
            </a:r>
            <a:r>
              <a:rPr lang="en-US" sz="2000" dirty="0"/>
              <a:t>network operator </a:t>
            </a:r>
            <a:r>
              <a:rPr lang="en-US" sz="2000" dirty="0" smtClean="0"/>
              <a:t>also has an ethical responsibility to </a:t>
            </a:r>
            <a:r>
              <a:rPr lang="en-US" sz="2000" dirty="0"/>
              <a:t>protect citizens, </a:t>
            </a:r>
            <a:r>
              <a:rPr lang="en-US" sz="2000" dirty="0" smtClean="0"/>
              <a:t> </a:t>
            </a:r>
            <a:r>
              <a:rPr lang="en-US" sz="2000" dirty="0"/>
              <a:t>the misappropriation of the strictly private data of billions of individuals? </a:t>
            </a:r>
            <a:endParaRPr lang="en-US" sz="2000" dirty="0" smtClean="0"/>
          </a:p>
          <a:p>
            <a:pPr marL="342900" indent="-342900">
              <a:buFont typeface="+mj-ea"/>
              <a:buAutoNum type="circleNumDbPlain"/>
            </a:pPr>
            <a:endParaRPr lang="en-US" dirty="0"/>
          </a:p>
          <a:p>
            <a:pPr marL="342900" indent="-342900">
              <a:buFont typeface="+mj-ea"/>
              <a:buAutoNum type="circleNumDbPlain"/>
            </a:pPr>
            <a:endParaRPr lang="en-US" dirty="0" smtClean="0"/>
          </a:p>
          <a:p>
            <a:pPr marL="342900" indent="-342900">
              <a:buFont typeface="+mj-ea"/>
              <a:buAutoNum type="circleNumDbPlain"/>
            </a:pPr>
            <a:endParaRPr lang="en-US" dirty="0"/>
          </a:p>
          <a:p>
            <a:endParaRPr lang="en-GB" dirty="0"/>
          </a:p>
        </p:txBody>
      </p:sp>
    </p:spTree>
    <p:extLst>
      <p:ext uri="{BB962C8B-B14F-4D97-AF65-F5344CB8AC3E}">
        <p14:creationId xmlns:p14="http://schemas.microsoft.com/office/powerpoint/2010/main" val="1806099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8"/>
            <a:ext cx="8229600" cy="1143000"/>
          </a:xfrm>
        </p:spPr>
        <p:txBody>
          <a:bodyPr anchor="t">
            <a:normAutofit/>
          </a:bodyPr>
          <a:lstStyle/>
          <a:p>
            <a:pPr algn="l"/>
            <a:r>
              <a:rPr lang="en-GB" sz="2800" b="1" dirty="0" smtClean="0"/>
              <a:t>General Data Protection Act (GDPR</a:t>
            </a:r>
            <a:r>
              <a:rPr lang="en-GB" sz="2800" b="1" dirty="0" smtClean="0"/>
              <a:t>) in EU</a:t>
            </a:r>
            <a:endParaRPr lang="en-GB" sz="2800" b="1" dirty="0"/>
          </a:p>
        </p:txBody>
      </p:sp>
      <p:sp>
        <p:nvSpPr>
          <p:cNvPr id="4" name="TextBox 3"/>
          <p:cNvSpPr txBox="1"/>
          <p:nvPr/>
        </p:nvSpPr>
        <p:spPr>
          <a:xfrm>
            <a:off x="525975" y="1030217"/>
            <a:ext cx="8160825" cy="1200329"/>
          </a:xfrm>
          <a:prstGeom prst="rect">
            <a:avLst/>
          </a:prstGeom>
          <a:noFill/>
        </p:spPr>
        <p:txBody>
          <a:bodyPr wrap="square" rtlCol="0">
            <a:spAutoFit/>
          </a:bodyPr>
          <a:lstStyle/>
          <a:p>
            <a:pPr algn="just"/>
            <a:r>
              <a:rPr lang="en-GB" dirty="0" smtClean="0"/>
              <a:t>The GDPR is a regulation adopted by the EU that is effective by 25-May-18, which impacts not only businesses that are located in the EU, but any organization that does business with countries in the EU and/or collects data from people or businesses that reside in the EU.</a:t>
            </a:r>
          </a:p>
        </p:txBody>
      </p:sp>
      <p:pic>
        <p:nvPicPr>
          <p:cNvPr id="5" name="Picture 4"/>
          <p:cNvPicPr>
            <a:picLocks noChangeAspect="1"/>
          </p:cNvPicPr>
          <p:nvPr/>
        </p:nvPicPr>
        <p:blipFill>
          <a:blip r:embed="rId3">
            <a:alphaModFix/>
          </a:blip>
          <a:stretch>
            <a:fillRect/>
          </a:stretch>
        </p:blipFill>
        <p:spPr>
          <a:xfrm>
            <a:off x="6815156" y="2038498"/>
            <a:ext cx="2244184" cy="1392377"/>
          </a:xfrm>
          <a:prstGeom prst="ellipse">
            <a:avLst/>
          </a:prstGeom>
        </p:spPr>
      </p:pic>
      <p:sp>
        <p:nvSpPr>
          <p:cNvPr id="7" name="TextBox 6"/>
          <p:cNvSpPr txBox="1"/>
          <p:nvPr/>
        </p:nvSpPr>
        <p:spPr>
          <a:xfrm>
            <a:off x="525975" y="2173672"/>
            <a:ext cx="6317215" cy="1200329"/>
          </a:xfrm>
          <a:prstGeom prst="rect">
            <a:avLst/>
          </a:prstGeom>
          <a:noFill/>
        </p:spPr>
        <p:txBody>
          <a:bodyPr wrap="square" rtlCol="0">
            <a:spAutoFit/>
          </a:bodyPr>
          <a:lstStyle/>
          <a:p>
            <a:pPr marL="285750" indent="-285750" algn="just">
              <a:buFont typeface="Wingdings" charset="2"/>
              <a:buChar char="Ø"/>
            </a:pPr>
            <a:r>
              <a:rPr lang="en-GB" i="1" dirty="0" smtClean="0"/>
              <a:t>It</a:t>
            </a:r>
            <a:r>
              <a:rPr lang="mr-IN" i="1" dirty="0" smtClean="0"/>
              <a:t>’</a:t>
            </a:r>
            <a:r>
              <a:rPr lang="en-GB" i="1" dirty="0" smtClean="0"/>
              <a:t>s the start of a new world where your organization must consistently maintain an up-to-date data security readiness and demonstrate this readiness through well-documented policies and procedures.</a:t>
            </a:r>
          </a:p>
        </p:txBody>
      </p:sp>
      <p:sp>
        <p:nvSpPr>
          <p:cNvPr id="8" name="TextBox 7"/>
          <p:cNvSpPr txBox="1"/>
          <p:nvPr/>
        </p:nvSpPr>
        <p:spPr>
          <a:xfrm>
            <a:off x="525975" y="3430875"/>
            <a:ext cx="8160825" cy="2308324"/>
          </a:xfrm>
          <a:prstGeom prst="rect">
            <a:avLst/>
          </a:prstGeom>
          <a:noFill/>
        </p:spPr>
        <p:txBody>
          <a:bodyPr wrap="square" rtlCol="0">
            <a:spAutoFit/>
          </a:bodyPr>
          <a:lstStyle/>
          <a:p>
            <a:pPr algn="just"/>
            <a:r>
              <a:rPr lang="en-GB" dirty="0" smtClean="0"/>
              <a:t>The GDPR equips member states to enforce this regulation by each nation’s data protection authorities (DPAs). The GDPR also imposes strict penalties on organizations that fail to comply.</a:t>
            </a:r>
          </a:p>
          <a:p>
            <a:pPr marL="285750" indent="-285750" algn="just">
              <a:buFont typeface="Wingdings" charset="2"/>
              <a:buChar char="Ø"/>
            </a:pPr>
            <a:r>
              <a:rPr lang="en-GB" i="1" dirty="0" smtClean="0"/>
              <a:t>For violations of most technical rules, up to 2% of the global annual turnover or €10 million, whichever is higher.</a:t>
            </a:r>
          </a:p>
          <a:p>
            <a:pPr marL="285750" indent="-285750" algn="just">
              <a:buFont typeface="Wingdings" charset="2"/>
              <a:buChar char="Ø"/>
            </a:pPr>
            <a:r>
              <a:rPr lang="en-GB" i="1" dirty="0" smtClean="0"/>
              <a:t>For violations of the basic principles, a higher penalty of 4% of the global annual turnover or €20 million, whichever is higher, can be levied.</a:t>
            </a:r>
          </a:p>
          <a:p>
            <a:endParaRPr lang="en-GB" dirty="0"/>
          </a:p>
        </p:txBody>
      </p:sp>
      <p:pic>
        <p:nvPicPr>
          <p:cNvPr id="10" name="Picture 9"/>
          <p:cNvPicPr>
            <a:picLocks noChangeAspect="1"/>
          </p:cNvPicPr>
          <p:nvPr/>
        </p:nvPicPr>
        <p:blipFill>
          <a:blip r:embed="rId4"/>
          <a:stretch>
            <a:fillRect/>
          </a:stretch>
        </p:blipFill>
        <p:spPr>
          <a:xfrm>
            <a:off x="2300952" y="5386416"/>
            <a:ext cx="4565097" cy="1471584"/>
          </a:xfrm>
          <a:prstGeom prst="rect">
            <a:avLst/>
          </a:prstGeom>
        </p:spPr>
      </p:pic>
    </p:spTree>
    <p:extLst>
      <p:ext uri="{BB962C8B-B14F-4D97-AF65-F5344CB8AC3E}">
        <p14:creationId xmlns:p14="http://schemas.microsoft.com/office/powerpoint/2010/main" val="13413955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3013"/>
            <a:ext cx="8229600" cy="1143000"/>
          </a:xfrm>
        </p:spPr>
        <p:txBody>
          <a:bodyPr>
            <a:normAutofit/>
          </a:bodyPr>
          <a:lstStyle/>
          <a:p>
            <a:r>
              <a:rPr lang="en-GB" sz="4000" b="1" dirty="0" smtClean="0"/>
              <a:t>Thank You</a:t>
            </a:r>
            <a:endParaRPr lang="en-GB" sz="4000" b="1" dirty="0"/>
          </a:p>
        </p:txBody>
      </p:sp>
    </p:spTree>
    <p:extLst>
      <p:ext uri="{BB962C8B-B14F-4D97-AF65-F5344CB8AC3E}">
        <p14:creationId xmlns:p14="http://schemas.microsoft.com/office/powerpoint/2010/main" val="47768833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1763</TotalTime>
  <Words>1254</Words>
  <Application>Microsoft Macintosh PowerPoint</Application>
  <PresentationFormat>On-screen Show (4:3)</PresentationFormat>
  <Paragraphs>81</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The Cyber Risks in the 4th Industry Revolution</vt:lpstr>
      <vt:lpstr>Industry Revolution</vt:lpstr>
      <vt:lpstr>Digital ID in IR 4.0 The Stakeholders</vt:lpstr>
      <vt:lpstr>Digital ID in IR 4.0 – Potential Risks</vt:lpstr>
      <vt:lpstr>General Data Protection Act (GDPR) in EU</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Zulkhornain Ranee</dc:creator>
  <cp:lastModifiedBy>Zulkhornain Ranee</cp:lastModifiedBy>
  <cp:revision>69</cp:revision>
  <dcterms:created xsi:type="dcterms:W3CDTF">2018-09-20T12:02:57Z</dcterms:created>
  <dcterms:modified xsi:type="dcterms:W3CDTF">2018-09-23T10:46:26Z</dcterms:modified>
</cp:coreProperties>
</file>